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</p:sldMasterIdLst>
  <p:notesMasterIdLst>
    <p:notesMasterId r:id="rId14"/>
  </p:notesMasterIdLst>
  <p:handoutMasterIdLst>
    <p:handoutMasterId r:id="rId15"/>
  </p:handoutMasterIdLst>
  <p:sldIdLst>
    <p:sldId id="265" r:id="rId3"/>
    <p:sldId id="266" r:id="rId4"/>
    <p:sldId id="272" r:id="rId5"/>
    <p:sldId id="273" r:id="rId6"/>
    <p:sldId id="274" r:id="rId7"/>
    <p:sldId id="275" r:id="rId8"/>
    <p:sldId id="276" r:id="rId9"/>
    <p:sldId id="267" r:id="rId10"/>
    <p:sldId id="268" r:id="rId11"/>
    <p:sldId id="269" r:id="rId12"/>
    <p:sldId id="277" r:id="rId1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6E6"/>
    <a:srgbClr val="A90A2E"/>
    <a:srgbClr val="FFFFFF"/>
    <a:srgbClr val="A509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80" d="100"/>
          <a:sy n="80" d="100"/>
        </p:scale>
        <p:origin x="6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A1C15089-26E1-4612-9B2C-BD7E4B44B09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7B8DE96-BB47-4245-89F7-539028FFA92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931406-B105-486B-A2B3-5760568C32D2}" type="datetimeFigureOut">
              <a:rPr lang="nl-NL" smtClean="0"/>
              <a:t>10-6-2021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DD04A96-E09D-43ED-BDE6-5A7F3D725A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A53BFE2-2E03-4D1F-95B0-8A01BAD9AC7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2AAF28-0E77-4843-876E-533ECBA3C2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42409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2CF478-719F-49F0-ADF3-358DCA558F98}" type="datetimeFigureOut">
              <a:rPr lang="nl-NL" smtClean="0"/>
              <a:t>10-6-2021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54FA74-4F6D-4846-A69C-FAF75F1F78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27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8D466A-2670-44C6-BA60-98BE13621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7F063AF-85B1-40F8-8EA2-D939CC18A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9E437-68E7-4188-98CD-63A47E2716DD}" type="datetimeFigureOut">
              <a:rPr lang="nl-NL" smtClean="0"/>
              <a:t>10-6-2021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B9A357D-C352-4E4E-BB06-9922DE32D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30A0A74-ACDC-45A2-B390-56B11A4B4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0AA42-7E76-4046-8C35-7802D7326F93}" type="slidenum">
              <a:rPr lang="nl-NL" smtClean="0"/>
              <a:t>‹nr.›</a:t>
            </a:fld>
            <a:endParaRPr lang="nl-NL"/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4C29B20C-B5EB-4B6E-A62A-89BEE2446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200"/>
            <a:ext cx="10515600" cy="4352400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38455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kom Onderwer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92A0C7-5B41-4CA4-87F4-63889C2B6C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00"/>
            <a:ext cx="12191491" cy="6876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C3011D0-CBC3-4400-89CD-5DAF1BE968A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88000"/>
            <a:ext cx="9144000" cy="1728000"/>
          </a:xfrm>
        </p:spPr>
        <p:txBody>
          <a:bodyPr anchor="b"/>
          <a:lstStyle>
            <a:lvl1pPr algn="ctr">
              <a:spcAft>
                <a:spcPts val="0"/>
              </a:spcAft>
              <a:defRPr sz="4000" b="0" i="1" cap="none" baseline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nl-NL" dirty="0"/>
              <a:t>&lt;Welkom bij&gt;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AD462F5-4990-45CF-9E79-8E8AE6F8514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186000"/>
            <a:ext cx="9144000" cy="2484000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4000" b="1" i="0" baseline="0">
                <a:solidFill>
                  <a:schemeClr val="bg1"/>
                </a:solidFill>
                <a:latin typeface="Oranda BT" panose="020A06030305050302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&lt;Kopregel onderwerp&gt;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9268E06-AD91-4DC5-9ECC-8E404E095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9E437-68E7-4188-98CD-63A47E2716DD}" type="datetimeFigureOut">
              <a:rPr lang="nl-NL" smtClean="0"/>
              <a:t>10-6-2021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AADB93A-554D-45EA-8659-AB7B9016A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DE20BF7-365F-4846-A5F6-563F8E2E3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0AA42-7E76-4046-8C35-7802D7326F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6648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kom Onderwerp Sprek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3011D0-CBC3-4400-89CD-5DAF1BE968A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88000"/>
            <a:ext cx="9144000" cy="1728000"/>
          </a:xfrm>
        </p:spPr>
        <p:txBody>
          <a:bodyPr anchor="b"/>
          <a:lstStyle>
            <a:lvl1pPr algn="ctr">
              <a:spcAft>
                <a:spcPts val="0"/>
              </a:spcAft>
              <a:defRPr sz="4000" baseline="0">
                <a:latin typeface="Oranda BT" panose="020A0603030505030204" pitchFamily="18" charset="0"/>
              </a:defRPr>
            </a:lvl1pPr>
          </a:lstStyle>
          <a:p>
            <a:r>
              <a:rPr lang="nl-NL" dirty="0"/>
              <a:t>&lt;Kopregel onderwerp&gt;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AD462F5-4990-45CF-9E79-8E8AE6F8514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276000"/>
            <a:ext cx="9144000" cy="684000"/>
          </a:xfrm>
        </p:spPr>
        <p:txBody>
          <a:bodyPr anchor="b" anchorCtr="0"/>
          <a:lstStyle>
            <a:lvl1pPr marL="0" indent="0" algn="ctr">
              <a:buNone/>
              <a:defRPr sz="2400">
                <a:solidFill>
                  <a:srgbClr val="A5093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&lt;Spreker&gt;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9268E06-AD91-4DC5-9ECC-8E404E095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9E437-68E7-4188-98CD-63A47E2716DD}" type="datetimeFigureOut">
              <a:rPr lang="nl-NL" smtClean="0"/>
              <a:t>10-6-2021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AADB93A-554D-45EA-8659-AB7B9016A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DE20BF7-365F-4846-A5F6-563F8E2E3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0AA42-7E76-4046-8C35-7802D7326F93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02B0F551-592D-499E-B80B-6CCBD29FCE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000" y="4320000"/>
            <a:ext cx="9144000" cy="576000"/>
          </a:xfrm>
        </p:spPr>
        <p:txBody>
          <a:bodyPr anchor="b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&lt;Datum&gt;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5BA1CCC0-57F9-4F25-AB8A-4D3C9CC20C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4000" y="5076000"/>
            <a:ext cx="9144000" cy="594000"/>
          </a:xfrm>
        </p:spPr>
        <p:txBody>
          <a:bodyPr anchor="b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nl-NL" dirty="0"/>
              <a:t>&lt;Locatie&gt;</a:t>
            </a:r>
          </a:p>
        </p:txBody>
      </p:sp>
    </p:spTree>
    <p:extLst>
      <p:ext uri="{BB962C8B-B14F-4D97-AF65-F5344CB8AC3E}">
        <p14:creationId xmlns:p14="http://schemas.microsoft.com/office/powerpoint/2010/main" val="1213125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t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38A99B2-DBE3-44CE-AF6A-E936E348F9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200"/>
            <a:ext cx="10515600" cy="4352400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EA3D06A-9607-4F25-8CD9-9BF8F0190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9E437-68E7-4188-98CD-63A47E2716DD}" type="datetimeFigureOut">
              <a:rPr lang="nl-NL" smtClean="0"/>
              <a:t>10-6-2021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C34F178-ABDB-4C79-95D7-153C2A581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4743BF7-4030-4CEE-8584-4FDE9D8A3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0AA42-7E76-4046-8C35-7802D7326F93}" type="slidenum">
              <a:rPr lang="nl-NL" smtClean="0"/>
              <a:t>‹nr.›</a:t>
            </a:fld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D6BCBD7-07E9-426D-8D70-6F0DB7D0A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24326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EA3D06A-9607-4F25-8CD9-9BF8F0190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9E437-68E7-4188-98CD-63A47E2716DD}" type="datetimeFigureOut">
              <a:rPr lang="nl-NL" smtClean="0"/>
              <a:t>10-6-2021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C34F178-ABDB-4C79-95D7-153C2A581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4743BF7-4030-4CEE-8584-4FDE9D8A3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0AA42-7E76-4046-8C35-7802D7326F93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Tijdelijke aanduiding voor afbeelding 10">
            <a:extLst>
              <a:ext uri="{FF2B5EF4-FFF2-40B4-BE49-F238E27FC236}">
                <a16:creationId xmlns:a16="http://schemas.microsoft.com/office/drawing/2014/main" id="{0BAB7672-6049-4CFD-B7A0-FBF2BA7ED72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800" y="1825200"/>
            <a:ext cx="10515600" cy="4352400"/>
          </a:xfrm>
        </p:spPr>
        <p:txBody>
          <a:bodyPr/>
          <a:lstStyle/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9131D29-C9F8-4F6A-A57B-57C1DA527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12990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EA3D06A-9607-4F25-8CD9-9BF8F0190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9E437-68E7-4188-98CD-63A47E2716DD}" type="datetimeFigureOut">
              <a:rPr lang="nl-NL" smtClean="0"/>
              <a:t>10-6-2021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C34F178-ABDB-4C79-95D7-153C2A581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4743BF7-4030-4CEE-8584-4FDE9D8A3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0AA42-7E76-4046-8C35-7802D7326F93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Tijdelijke aanduiding voor afbeelding 10">
            <a:extLst>
              <a:ext uri="{FF2B5EF4-FFF2-40B4-BE49-F238E27FC236}">
                <a16:creationId xmlns:a16="http://schemas.microsoft.com/office/drawing/2014/main" id="{0BAB7672-6049-4CFD-B7A0-FBF2BA7ED72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800" y="1825200"/>
            <a:ext cx="10515600" cy="4352400"/>
          </a:xfrm>
        </p:spPr>
        <p:txBody>
          <a:bodyPr/>
          <a:lstStyle/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CDD3567-DF36-4F48-A2B9-14E092FF0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91144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t opsom. &amp;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EA3D06A-9607-4F25-8CD9-9BF8F0190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9E437-68E7-4188-98CD-63A47E2716DD}" type="datetimeFigureOut">
              <a:rPr lang="nl-NL" smtClean="0"/>
              <a:t>10-6-2021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C34F178-ABDB-4C79-95D7-153C2A581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4743BF7-4030-4CEE-8584-4FDE9D8A3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0AA42-7E76-4046-8C35-7802D7326F93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Tijdelijke aanduiding voor afbeelding 10">
            <a:extLst>
              <a:ext uri="{FF2B5EF4-FFF2-40B4-BE49-F238E27FC236}">
                <a16:creationId xmlns:a16="http://schemas.microsoft.com/office/drawing/2014/main" id="{0BAB7672-6049-4CFD-B7A0-FBF2BA7ED72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07200" y="1825200"/>
            <a:ext cx="5047200" cy="4352400"/>
          </a:xfrm>
        </p:spPr>
        <p:txBody>
          <a:bodyPr/>
          <a:lstStyle/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DB07E152-0939-44B6-A2E3-8C1DB7A80D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200"/>
            <a:ext cx="5047200" cy="4352400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3AAD4F1-2219-461F-B8E0-784175D56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25742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t afb. &amp;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EA3D06A-9607-4F25-8CD9-9BF8F0190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9E437-68E7-4188-98CD-63A47E2716DD}" type="datetimeFigureOut">
              <a:rPr lang="nl-NL" smtClean="0"/>
              <a:t>10-6-2021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C34F178-ABDB-4C79-95D7-153C2A581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4743BF7-4030-4CEE-8584-4FDE9D8A3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0AA42-7E76-4046-8C35-7802D7326F93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Tijdelijke aanduiding voor afbeelding 10">
            <a:extLst>
              <a:ext uri="{FF2B5EF4-FFF2-40B4-BE49-F238E27FC236}">
                <a16:creationId xmlns:a16="http://schemas.microsoft.com/office/drawing/2014/main" id="{0BAB7672-6049-4CFD-B7A0-FBF2BA7ED72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800" y="1825200"/>
            <a:ext cx="5047200" cy="4352400"/>
          </a:xfrm>
        </p:spPr>
        <p:txBody>
          <a:bodyPr/>
          <a:lstStyle/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DB07E152-0939-44B6-A2E3-8C1DB7A80D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7200" y="1825200"/>
            <a:ext cx="5047200" cy="4352400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C6A4354-5991-4AC8-87C2-D1ED43385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66382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maximaal 5 woor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10">
            <a:extLst>
              <a:ext uri="{FF2B5EF4-FFF2-40B4-BE49-F238E27FC236}">
                <a16:creationId xmlns:a16="http://schemas.microsoft.com/office/drawing/2014/main" id="{0BAB7672-6049-4CFD-B7A0-FBF2BA7ED72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EA3D06A-9607-4F25-8CD9-9BF8F0190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9E437-68E7-4188-98CD-63A47E2716DD}" type="datetimeFigureOut">
              <a:rPr lang="nl-NL" smtClean="0"/>
              <a:t>10-6-2021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C34F178-ABDB-4C79-95D7-153C2A581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4743BF7-4030-4CEE-8584-4FDE9D8A3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0AA42-7E76-4046-8C35-7802D7326F93}" type="slidenum">
              <a:rPr lang="nl-NL" smtClean="0"/>
              <a:t>‹nr.›</a:t>
            </a:fld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A807667-C969-401F-9F1B-339C16FBA9C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5502275"/>
            <a:ext cx="10515600" cy="728663"/>
          </a:xfrm>
        </p:spPr>
        <p:txBody>
          <a:bodyPr>
            <a:noAutofit/>
          </a:bodyPr>
          <a:lstStyle>
            <a:lvl1pPr>
              <a:defRPr sz="4800" b="0">
                <a:solidFill>
                  <a:schemeClr val="bg1"/>
                </a:solidFill>
              </a:defRPr>
            </a:lvl1pPr>
            <a:lvl2pPr>
              <a:defRPr sz="4800" b="0">
                <a:solidFill>
                  <a:schemeClr val="bg1"/>
                </a:solidFill>
              </a:defRPr>
            </a:lvl2pPr>
            <a:lvl3pPr>
              <a:defRPr sz="4800" b="0">
                <a:solidFill>
                  <a:schemeClr val="bg1"/>
                </a:solidFill>
              </a:defRPr>
            </a:lvl3pPr>
            <a:lvl4pPr>
              <a:defRPr sz="4800" b="0">
                <a:solidFill>
                  <a:schemeClr val="bg1"/>
                </a:solidFill>
              </a:defRPr>
            </a:lvl4pPr>
            <a:lvl5pPr>
              <a:defRPr sz="48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99551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elkom Onderwer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92A0C7-5B41-4CA4-87F4-63889C2B6C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491" cy="6876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C3011D0-CBC3-4400-89CD-5DAF1BE968A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88000"/>
            <a:ext cx="9144000" cy="1728000"/>
          </a:xfrm>
        </p:spPr>
        <p:txBody>
          <a:bodyPr anchor="b"/>
          <a:lstStyle>
            <a:lvl1pPr algn="ctr">
              <a:spcAft>
                <a:spcPts val="0"/>
              </a:spcAft>
              <a:defRPr sz="4000" b="0" i="1" cap="none" baseline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nl-NL" dirty="0"/>
              <a:t>&lt;Welkom bij&gt;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AD462F5-4990-45CF-9E79-8E8AE6F8514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186000"/>
            <a:ext cx="9144000" cy="2484000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4000" b="1" i="0" baseline="0">
                <a:solidFill>
                  <a:schemeClr val="bg1"/>
                </a:solidFill>
                <a:latin typeface="Oranda BT" panose="020A06030305050302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&lt;Kopregel onderwerp&gt;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9268E06-AD91-4DC5-9ECC-8E404E095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9E437-68E7-4188-98CD-63A47E2716DD}" type="datetimeFigureOut">
              <a:rPr lang="nl-NL" smtClean="0"/>
              <a:t>10-6-2021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AADB93A-554D-45EA-8659-AB7B9016A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DE20BF7-365F-4846-A5F6-563F8E2E3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0AA42-7E76-4046-8C35-7802D7326F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1343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elkom Onderwerp Sprek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3011D0-CBC3-4400-89CD-5DAF1BE968A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88000"/>
            <a:ext cx="9144000" cy="1728000"/>
          </a:xfrm>
        </p:spPr>
        <p:txBody>
          <a:bodyPr anchor="b"/>
          <a:lstStyle>
            <a:lvl1pPr algn="ctr">
              <a:spcAft>
                <a:spcPts val="0"/>
              </a:spcAft>
              <a:defRPr sz="4000" baseline="0">
                <a:latin typeface="Oranda BT" panose="020A0603030505030204" pitchFamily="18" charset="0"/>
              </a:defRPr>
            </a:lvl1pPr>
          </a:lstStyle>
          <a:p>
            <a:r>
              <a:rPr lang="nl-NL" dirty="0"/>
              <a:t>&lt;Kopregel onderwerp&gt;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AD462F5-4990-45CF-9E79-8E8AE6F8514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276000"/>
            <a:ext cx="9144000" cy="684000"/>
          </a:xfrm>
        </p:spPr>
        <p:txBody>
          <a:bodyPr anchor="b" anchorCtr="0"/>
          <a:lstStyle>
            <a:lvl1pPr marL="0" indent="0" algn="ctr">
              <a:buNone/>
              <a:defRPr sz="2400">
                <a:solidFill>
                  <a:srgbClr val="A5093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&lt;Spreker&gt;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9268E06-AD91-4DC5-9ECC-8E404E095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9E437-68E7-4188-98CD-63A47E2716DD}" type="datetimeFigureOut">
              <a:rPr lang="nl-NL" smtClean="0"/>
              <a:t>10-6-2021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AADB93A-554D-45EA-8659-AB7B9016A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DE20BF7-365F-4846-A5F6-563F8E2E3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0AA42-7E76-4046-8C35-7802D7326F93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02B0F551-592D-499E-B80B-6CCBD29FCE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000" y="4320000"/>
            <a:ext cx="9144000" cy="576000"/>
          </a:xfrm>
        </p:spPr>
        <p:txBody>
          <a:bodyPr anchor="b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&lt;Datum&gt;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5BA1CCC0-57F9-4F25-AB8A-4D3C9CC20C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4000" y="5076000"/>
            <a:ext cx="9144000" cy="594000"/>
          </a:xfrm>
        </p:spPr>
        <p:txBody>
          <a:bodyPr anchor="b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nl-NL" dirty="0"/>
              <a:t>&lt;Locatie&gt;</a:t>
            </a:r>
          </a:p>
        </p:txBody>
      </p:sp>
    </p:spTree>
    <p:extLst>
      <p:ext uri="{BB962C8B-B14F-4D97-AF65-F5344CB8AC3E}">
        <p14:creationId xmlns:p14="http://schemas.microsoft.com/office/powerpoint/2010/main" val="2196811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AA310B41-216F-42D4-8260-96B1466F4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3600"/>
            <a:ext cx="10515600" cy="1324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9BE8EC6-81F5-4026-A5FB-DAFD4FAD31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200"/>
            <a:ext cx="10515600" cy="435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17EC651-EB04-4183-BCF7-8F0DB3D1EA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9E437-68E7-4188-98CD-63A47E2716DD}" type="datetimeFigureOut">
              <a:rPr lang="nl-NL" smtClean="0"/>
              <a:t>10-6-2021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F4B255E-26C9-4495-A430-F808FFDAEA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9F9C50B-6D48-4F01-BF06-CA596A9D34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00AA42-7E76-4046-8C35-7802D7326F93}" type="slidenum">
              <a:rPr lang="nl-NL" smtClean="0"/>
              <a:t>‹nr.›</a:t>
            </a:fld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6127F5C-1477-4DE8-B202-BC3D882819B7}"/>
              </a:ext>
            </a:extLst>
          </p:cNvPr>
          <p:cNvPicPr>
            <a:picLocks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498000"/>
            <a:ext cx="12204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32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50" r:id="rId2"/>
    <p:sldLayoutId id="2147483661" r:id="rId3"/>
    <p:sldLayoutId id="2147483662" r:id="rId4"/>
    <p:sldLayoutId id="2147483666" r:id="rId5"/>
    <p:sldLayoutId id="2147483667" r:id="rId6"/>
    <p:sldLayoutId id="2147483668" r:id="rId7"/>
    <p:sldLayoutId id="2147483670" r:id="rId8"/>
    <p:sldLayoutId id="214748367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2"/>
          </a:solidFill>
          <a:latin typeface="Oranda BT" panose="020A0603030505030204" pitchFamily="18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A50931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Source Sans Pro" panose="020B0503030403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50931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Source Sans Pro" panose="020B0503030403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50931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Source Sans Pro" panose="020B0503030403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50931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Source Sans Pro" panose="020B0503030403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50931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Source Sans Pro" panose="020B0503030403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AA310B41-216F-42D4-8260-96B1466F4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9BE8EC6-81F5-4026-A5FB-DAFD4FAD31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17EC651-EB04-4183-BCF7-8F0DB3D1EA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9E437-68E7-4188-98CD-63A47E2716DD}" type="datetimeFigureOut">
              <a:rPr lang="nl-NL" smtClean="0"/>
              <a:t>10-6-2021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F4B255E-26C9-4495-A430-F808FFDAEA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9F9C50B-6D48-4F01-BF06-CA596A9D34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00AA42-7E76-4046-8C35-7802D7326F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3537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rgbClr val="A50931"/>
          </a:solidFill>
          <a:latin typeface="Source Sans Pro" panose="020B0503030403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A50931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Source Sans Pro" panose="020B0503030403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50931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Source Sans Pro" panose="020B0503030403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50931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Source Sans Pro" panose="020B0503030403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50931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Source Sans Pro" panose="020B0503030403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50931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Source Sans Pro" panose="020B0503030403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voetgangersbrugwaalhaven@nijmegen.nl" TargetMode="External"/><Relationship Id="rId2" Type="http://schemas.openxmlformats.org/officeDocument/2006/relationships/hyperlink" Target="http://www.nieuwbouw-waalfront.nl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ndertitel 4">
            <a:extLst>
              <a:ext uri="{FF2B5EF4-FFF2-40B4-BE49-F238E27FC236}">
                <a16:creationId xmlns:a16="http://schemas.microsoft.com/office/drawing/2014/main" id="{1586E6C2-C9B1-4A5D-9334-4D03BBA588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/>
              <a:t>Informatieavond Voetgangersbrug</a:t>
            </a:r>
          </a:p>
          <a:p>
            <a:r>
              <a:rPr lang="nl-NL" dirty="0" smtClean="0"/>
              <a:t>Waalfront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7699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838200" y="1825200"/>
            <a:ext cx="10515600" cy="3632625"/>
          </a:xfrm>
        </p:spPr>
        <p:txBody>
          <a:bodyPr/>
          <a:lstStyle/>
          <a:p>
            <a:r>
              <a:rPr lang="nl-NL" dirty="0" smtClean="0"/>
              <a:t>Februari  2021 – september 2021: Waterwetvergunning </a:t>
            </a:r>
          </a:p>
          <a:p>
            <a:r>
              <a:rPr lang="nl-NL" dirty="0" smtClean="0"/>
              <a:t>Juni 2021: </a:t>
            </a:r>
            <a:r>
              <a:rPr lang="nl-NL" dirty="0" err="1" smtClean="0"/>
              <a:t>Ontwerp-besluit</a:t>
            </a:r>
            <a:r>
              <a:rPr lang="nl-NL" dirty="0" smtClean="0"/>
              <a:t> verwacht, dan zes weken ter visie [bij RWS nagaan of al datum bekend]</a:t>
            </a:r>
          </a:p>
          <a:p>
            <a:r>
              <a:rPr lang="nl-NL" dirty="0" smtClean="0"/>
              <a:t>Juni 2021 – november 2021: Aanbesteding</a:t>
            </a:r>
          </a:p>
          <a:p>
            <a:r>
              <a:rPr lang="nl-NL" dirty="0" smtClean="0"/>
              <a:t>November 2021 – februari 2022: Ontwerp uitwerken (</a:t>
            </a:r>
            <a:r>
              <a:rPr lang="nl-NL" dirty="0" err="1" smtClean="0"/>
              <a:t>o.v.b</a:t>
            </a:r>
            <a:r>
              <a:rPr lang="nl-NL" dirty="0" smtClean="0"/>
              <a:t>. planning aannemer)</a:t>
            </a:r>
          </a:p>
          <a:p>
            <a:r>
              <a:rPr lang="nl-NL" dirty="0" smtClean="0"/>
              <a:t>Februari 2022 – April 2022: Aanvraag omgevingsvergunning (</a:t>
            </a:r>
            <a:r>
              <a:rPr lang="nl-NL" dirty="0" err="1" smtClean="0"/>
              <a:t>o.v.b</a:t>
            </a:r>
            <a:r>
              <a:rPr lang="nl-NL" dirty="0" smtClean="0"/>
              <a:t>. planning aannemer)</a:t>
            </a:r>
          </a:p>
          <a:p>
            <a:r>
              <a:rPr lang="nl-NL" dirty="0" smtClean="0"/>
              <a:t>April 2022: Start bouw</a:t>
            </a:r>
          </a:p>
          <a:p>
            <a:pPr lvl="1"/>
            <a:r>
              <a:rPr lang="nl-NL" dirty="0" smtClean="0"/>
              <a:t>Verwacht bouw brug in loods</a:t>
            </a:r>
          </a:p>
          <a:p>
            <a:pPr lvl="1"/>
            <a:r>
              <a:rPr lang="nl-NL" dirty="0" smtClean="0"/>
              <a:t>Werkzaamheden buiten ingepland, rekening houdend met stakeholders</a:t>
            </a:r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838200" y="335025"/>
            <a:ext cx="10515600" cy="1324800"/>
          </a:xfrm>
        </p:spPr>
        <p:txBody>
          <a:bodyPr/>
          <a:lstStyle/>
          <a:p>
            <a:r>
              <a:rPr lang="nl-NL" dirty="0" smtClean="0"/>
              <a:t>Planning op hoofdlijnen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0073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 smtClean="0"/>
          </a:p>
          <a:p>
            <a:endParaRPr lang="nl-NL" dirty="0"/>
          </a:p>
          <a:p>
            <a:r>
              <a:rPr lang="nl-NL" dirty="0" smtClean="0"/>
              <a:t>Meer informatie en de opnamen vindt u op </a:t>
            </a:r>
            <a:r>
              <a:rPr lang="nl-NL" dirty="0">
                <a:hlinkClick r:id="rId2"/>
              </a:rPr>
              <a:t>www.nieuwbouw-waalfront.nl</a:t>
            </a:r>
            <a:endParaRPr lang="nl-NL" dirty="0"/>
          </a:p>
          <a:p>
            <a:pPr marL="0" indent="0">
              <a:buNone/>
            </a:pPr>
            <a:endParaRPr lang="nl-NL" dirty="0"/>
          </a:p>
          <a:p>
            <a:r>
              <a:rPr lang="nl-NL" dirty="0" smtClean="0"/>
              <a:t>Vragen of opmerkingen mail naar </a:t>
            </a:r>
            <a:r>
              <a:rPr lang="nl-NL" u="sng" dirty="0" smtClean="0">
                <a:hlinkClick r:id="rId3"/>
              </a:rPr>
              <a:t>voetgangersbrugwaalhaven@nijmegen.nl</a:t>
            </a:r>
            <a:endParaRPr lang="nl-NL" dirty="0"/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Informatie en contact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4580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888" y="1499117"/>
            <a:ext cx="6644956" cy="505884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F000EDF-10A5-4594-B458-15CBFBE222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59500"/>
            <a:ext cx="9144000" cy="740813"/>
          </a:xfrm>
        </p:spPr>
        <p:txBody>
          <a:bodyPr/>
          <a:lstStyle/>
          <a:p>
            <a:r>
              <a:rPr lang="nl-NL" dirty="0" smtClean="0"/>
              <a:t>Waalfront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161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459" y="0"/>
            <a:ext cx="9122066" cy="685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92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40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98" y="1652811"/>
            <a:ext cx="10705098" cy="4705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791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324" y="1374775"/>
            <a:ext cx="2824162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el 6"/>
          <p:cNvSpPr>
            <a:spLocks noGrp="1"/>
          </p:cNvSpPr>
          <p:nvPr>
            <p:ph type="ctrTitle"/>
          </p:nvPr>
        </p:nvSpPr>
        <p:spPr>
          <a:xfrm>
            <a:off x="650924" y="1647825"/>
            <a:ext cx="7772400" cy="1470025"/>
          </a:xfrm>
        </p:spPr>
        <p:txBody>
          <a:bodyPr>
            <a:normAutofit/>
          </a:bodyPr>
          <a:lstStyle/>
          <a:p>
            <a:pPr algn="l">
              <a:spcBef>
                <a:spcPts val="1000"/>
              </a:spcBef>
              <a:buClr>
                <a:srgbClr val="A50931"/>
              </a:buClr>
            </a:pPr>
            <a:r>
              <a:rPr lang="nl-NL" sz="2000" b="0" dirty="0">
                <a:solidFill>
                  <a:schemeClr val="tx1"/>
                </a:solidFill>
                <a:latin typeface="Source Sans Pro" panose="020B0503030403020204" pitchFamily="34" charset="0"/>
                <a:ea typeface="+mn-ea"/>
              </a:rPr>
              <a:t>-  Verbinding Nijmegen omarmt de Waal </a:t>
            </a:r>
            <a:br>
              <a:rPr lang="nl-NL" sz="2000" b="0" dirty="0">
                <a:solidFill>
                  <a:schemeClr val="tx1"/>
                </a:solidFill>
                <a:latin typeface="Source Sans Pro" panose="020B0503030403020204" pitchFamily="34" charset="0"/>
                <a:ea typeface="+mn-ea"/>
              </a:rPr>
            </a:br>
            <a:r>
              <a:rPr lang="nl-NL" sz="2000" b="0" dirty="0">
                <a:solidFill>
                  <a:schemeClr val="tx1"/>
                </a:solidFill>
                <a:latin typeface="Source Sans Pro" panose="020B0503030403020204" pitchFamily="34" charset="0"/>
                <a:ea typeface="+mn-ea"/>
              </a:rPr>
              <a:t>-  Waalkade/binnenstad en Waalfront/</a:t>
            </a:r>
            <a:r>
              <a:rPr lang="nl-NL" sz="2000" b="0" dirty="0" err="1">
                <a:solidFill>
                  <a:schemeClr val="tx1"/>
                </a:solidFill>
                <a:latin typeface="Source Sans Pro" panose="020B0503030403020204" pitchFamily="34" charset="0"/>
                <a:ea typeface="+mn-ea"/>
              </a:rPr>
              <a:t>Nyma</a:t>
            </a:r>
            <a:r>
              <a:rPr lang="nl-NL" sz="2000" b="0" dirty="0">
                <a:solidFill>
                  <a:schemeClr val="tx1"/>
                </a:solidFill>
                <a:latin typeface="Source Sans Pro" panose="020B0503030403020204" pitchFamily="34" charset="0"/>
                <a:ea typeface="+mn-ea"/>
              </a:rPr>
              <a:t/>
            </a:r>
            <a:br>
              <a:rPr lang="nl-NL" sz="2000" b="0" dirty="0">
                <a:solidFill>
                  <a:schemeClr val="tx1"/>
                </a:solidFill>
                <a:latin typeface="Source Sans Pro" panose="020B0503030403020204" pitchFamily="34" charset="0"/>
                <a:ea typeface="+mn-ea"/>
              </a:rPr>
            </a:br>
            <a:r>
              <a:rPr lang="nl-NL" sz="2000" b="0" dirty="0">
                <a:solidFill>
                  <a:schemeClr val="tx1"/>
                </a:solidFill>
                <a:latin typeface="Source Sans Pro" panose="020B0503030403020204" pitchFamily="34" charset="0"/>
                <a:ea typeface="+mn-ea"/>
              </a:rPr>
              <a:t>-  Looproutes langs de Waal</a:t>
            </a:r>
            <a:br>
              <a:rPr lang="nl-NL" sz="2000" b="0" dirty="0">
                <a:solidFill>
                  <a:schemeClr val="tx1"/>
                </a:solidFill>
                <a:latin typeface="Source Sans Pro" panose="020B0503030403020204" pitchFamily="34" charset="0"/>
                <a:ea typeface="+mn-ea"/>
              </a:rPr>
            </a:br>
            <a:endParaRPr lang="nl-NL" sz="2000" b="0" dirty="0">
              <a:solidFill>
                <a:schemeClr val="tx1"/>
              </a:solidFill>
              <a:latin typeface="Source Sans Pro" panose="020B0503030403020204" pitchFamily="34" charset="0"/>
              <a:ea typeface="+mn-ea"/>
            </a:endParaRPr>
          </a:p>
        </p:txBody>
      </p:sp>
      <p:pic>
        <p:nvPicPr>
          <p:cNvPr id="9" name="Afbeelding 8"/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24" y="3230414"/>
            <a:ext cx="4192539" cy="3090582"/>
          </a:xfrm>
          <a:prstGeom prst="rect">
            <a:avLst/>
          </a:prstGeom>
        </p:spPr>
      </p:pic>
      <p:pic>
        <p:nvPicPr>
          <p:cNvPr id="10" name="Afbeelding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207" y="3230414"/>
            <a:ext cx="4216017" cy="3090582"/>
          </a:xfrm>
          <a:prstGeom prst="rect">
            <a:avLst/>
          </a:prstGeom>
          <a:noFill/>
          <a:ln>
            <a:noFill/>
          </a:ln>
          <a:effectLst>
            <a:reflection endPos="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0298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900114" y="1607701"/>
            <a:ext cx="783756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rgbClr val="A50931"/>
              </a:buClr>
            </a:pPr>
            <a:r>
              <a:rPr lang="nl-NL" sz="2000" b="1" dirty="0">
                <a:latin typeface="Source Sans Pro" panose="020B0503030403020204" pitchFamily="34" charset="0"/>
                <a:cs typeface="Arial" panose="020B0604020202020204" pitchFamily="34" charset="0"/>
              </a:rPr>
              <a:t>Beeldkwaliteitseisen:</a:t>
            </a:r>
            <a:r>
              <a:rPr lang="nl-NL" sz="2000" dirty="0">
                <a:latin typeface="Source Sans Pro" panose="020B0503030403020204" pitchFamily="34" charset="0"/>
                <a:cs typeface="Arial" panose="020B0604020202020204" pitchFamily="34" charset="0"/>
              </a:rPr>
              <a:t/>
            </a:r>
            <a:br>
              <a:rPr lang="nl-NL" sz="2000" dirty="0">
                <a:latin typeface="Source Sans Pro" panose="020B0503030403020204" pitchFamily="34" charset="0"/>
                <a:cs typeface="Arial" panose="020B0604020202020204" pitchFamily="34" charset="0"/>
              </a:rPr>
            </a:br>
            <a:r>
              <a:rPr lang="nl-NL" sz="2000" dirty="0">
                <a:latin typeface="Source Sans Pro" panose="020B0503030403020204" pitchFamily="34" charset="0"/>
                <a:cs typeface="Arial" panose="020B0604020202020204" pitchFamily="34" charset="0"/>
              </a:rPr>
              <a:t>De brug geeft betekenis aan de relatie van de stad Nijmegen en de </a:t>
            </a:r>
            <a:r>
              <a:rPr lang="nl-NL" sz="2000" dirty="0" smtClean="0">
                <a:latin typeface="Source Sans Pro" panose="020B0503030403020204" pitchFamily="34" charset="0"/>
                <a:cs typeface="Arial" panose="020B0604020202020204" pitchFamily="34" charset="0"/>
              </a:rPr>
              <a:t>rivier </a:t>
            </a:r>
            <a:r>
              <a:rPr lang="nl-NL" sz="2000" dirty="0">
                <a:latin typeface="Source Sans Pro" panose="020B0503030403020204" pitchFamily="34" charset="0"/>
                <a:cs typeface="Arial" panose="020B0604020202020204" pitchFamily="34" charset="0"/>
              </a:rPr>
              <a:t>de Waal zoals deze in de loop der geschiedenis is gegroeid en zich nog steeds </a:t>
            </a:r>
            <a:r>
              <a:rPr lang="nl-NL" sz="2000" dirty="0" smtClean="0">
                <a:latin typeface="Source Sans Pro" panose="020B0503030403020204" pitchFamily="34" charset="0"/>
                <a:cs typeface="Arial" panose="020B0604020202020204" pitchFamily="34" charset="0"/>
              </a:rPr>
              <a:t>ontwikkelt. </a:t>
            </a:r>
            <a:r>
              <a:rPr lang="nl-NL" sz="2000" dirty="0">
                <a:latin typeface="Source Sans Pro" panose="020B0503030403020204" pitchFamily="34" charset="0"/>
                <a:cs typeface="Arial" panose="020B0604020202020204" pitchFamily="34" charset="0"/>
              </a:rPr>
              <a:t/>
            </a:r>
            <a:br>
              <a:rPr lang="nl-NL" sz="2000" dirty="0">
                <a:latin typeface="Source Sans Pro" panose="020B0503030403020204" pitchFamily="34" charset="0"/>
                <a:cs typeface="Arial" panose="020B0604020202020204" pitchFamily="34" charset="0"/>
              </a:rPr>
            </a:br>
            <a:r>
              <a:rPr lang="nl-NL" sz="2000" dirty="0">
                <a:latin typeface="Source Sans Pro" panose="020B0503030403020204" pitchFamily="34" charset="0"/>
                <a:cs typeface="Arial" panose="020B0604020202020204" pitchFamily="34" charset="0"/>
              </a:rPr>
              <a:t>Eén vloeiend, architectonisch gebaar.</a:t>
            </a:r>
            <a:br>
              <a:rPr lang="nl-NL" sz="2000" dirty="0">
                <a:latin typeface="Source Sans Pro" panose="020B0503030403020204" pitchFamily="34" charset="0"/>
                <a:cs typeface="Arial" panose="020B0604020202020204" pitchFamily="34" charset="0"/>
              </a:rPr>
            </a:br>
            <a:r>
              <a:rPr lang="nl-NL" sz="2000" dirty="0">
                <a:latin typeface="Source Sans Pro" panose="020B0503030403020204" pitchFamily="34" charset="0"/>
                <a:cs typeface="Arial" panose="020B0604020202020204" pitchFamily="34" charset="0"/>
              </a:rPr>
              <a:t>Aangenaam verblijfskwaliteit op en onder de brug. </a:t>
            </a:r>
            <a:br>
              <a:rPr lang="nl-NL" sz="2000" dirty="0">
                <a:latin typeface="Source Sans Pro" panose="020B0503030403020204" pitchFamily="34" charset="0"/>
                <a:cs typeface="Arial" panose="020B0604020202020204" pitchFamily="34" charset="0"/>
              </a:rPr>
            </a:br>
            <a:r>
              <a:rPr lang="nl-NL" sz="2000" dirty="0">
                <a:latin typeface="Source Sans Pro" panose="020B0503030403020204" pitchFamily="34" charset="0"/>
                <a:cs typeface="Arial" panose="020B0604020202020204" pitchFamily="34" charset="0"/>
              </a:rPr>
              <a:t>De brug voegt zich op een bescheiden manier in haar omgeving.  </a:t>
            </a:r>
            <a:br>
              <a:rPr lang="nl-NL" sz="2000" dirty="0">
                <a:latin typeface="Source Sans Pro" panose="020B0503030403020204" pitchFamily="34" charset="0"/>
                <a:cs typeface="Arial" panose="020B0604020202020204" pitchFamily="34" charset="0"/>
              </a:rPr>
            </a:br>
            <a:endParaRPr lang="nl-NL" sz="2000" dirty="0">
              <a:latin typeface="Source Sans Pro" panose="020B0503030403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Afbeelding 6" descr="Afbeelding met buiten, water, boot, man&#10;&#10;Automatisch gegenereerde beschrijving">
            <a:extLst>
              <a:ext uri="{FF2B5EF4-FFF2-40B4-BE49-F238E27FC236}">
                <a16:creationId xmlns:a16="http://schemas.microsoft.com/office/drawing/2014/main" id="{0E4919B8-110E-46A7-AB81-725D36A358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09" y="4057650"/>
            <a:ext cx="2896584" cy="2020693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96" b="15668"/>
          <a:stretch/>
        </p:blipFill>
        <p:spPr>
          <a:xfrm>
            <a:off x="4050448" y="4057650"/>
            <a:ext cx="4244584" cy="2020693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587" y="4057650"/>
            <a:ext cx="2694256" cy="2020693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75" y="1337490"/>
            <a:ext cx="2449168" cy="87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854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75" y="1337490"/>
            <a:ext cx="2449168" cy="87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772" y="2211702"/>
            <a:ext cx="9505056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72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64CB75-8203-4A68-846E-B6BCC11A8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Vervolg proces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0F9F6DF-5855-4617-95A6-E99C5B2D6C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Aanbesteding aannemer</a:t>
            </a:r>
          </a:p>
          <a:p>
            <a:endParaRPr lang="nl-NL" dirty="0"/>
          </a:p>
          <a:p>
            <a:r>
              <a:rPr lang="nl-NL" dirty="0" smtClean="0"/>
              <a:t>Voorlopig ontwerp verder uitwerken door aannemer, samen met Ney en Partners.</a:t>
            </a:r>
          </a:p>
          <a:p>
            <a:endParaRPr lang="nl-NL" dirty="0"/>
          </a:p>
          <a:p>
            <a:r>
              <a:rPr lang="nl-NL" dirty="0" smtClean="0"/>
              <a:t>Omgevingsvergunning aanvragen</a:t>
            </a:r>
          </a:p>
          <a:p>
            <a:endParaRPr lang="nl-NL" dirty="0"/>
          </a:p>
          <a:p>
            <a:r>
              <a:rPr lang="nl-NL" dirty="0" smtClean="0"/>
              <a:t>Bouwen brug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6637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64CB75-8203-4A68-846E-B6BCC11A8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Procedures vergunningen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0F9F6DF-5855-4617-95A6-E99C5B2D6C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Waterwetvergunning </a:t>
            </a:r>
          </a:p>
          <a:p>
            <a:pPr lvl="1"/>
            <a:r>
              <a:rPr lang="nl-NL" dirty="0" smtClean="0"/>
              <a:t>Bevoegd gezag is Rijkswaterstaat</a:t>
            </a:r>
          </a:p>
          <a:p>
            <a:pPr lvl="1"/>
            <a:r>
              <a:rPr lang="nl-NL" dirty="0" smtClean="0"/>
              <a:t>Vergunning nodig voor: Activiteiten </a:t>
            </a:r>
            <a:r>
              <a:rPr lang="nl-NL" dirty="0"/>
              <a:t>in een </a:t>
            </a:r>
            <a:r>
              <a:rPr lang="nl-NL" dirty="0" smtClean="0"/>
              <a:t>oppervlaktewaterlichaam en op/nabij een waterkering uitvoeren</a:t>
            </a:r>
          </a:p>
          <a:p>
            <a:pPr lvl="1"/>
            <a:r>
              <a:rPr lang="nl-NL" dirty="0" err="1" smtClean="0"/>
              <a:t>Ontwerp-besluit</a:t>
            </a:r>
            <a:r>
              <a:rPr lang="nl-NL" dirty="0" smtClean="0"/>
              <a:t> ter visie</a:t>
            </a:r>
          </a:p>
          <a:p>
            <a:pPr lvl="1"/>
            <a:r>
              <a:rPr lang="nl-NL" dirty="0" smtClean="0"/>
              <a:t>Mogelijkheid zienswijzen in te dienen</a:t>
            </a:r>
          </a:p>
          <a:p>
            <a:endParaRPr lang="nl-NL" dirty="0"/>
          </a:p>
          <a:p>
            <a:r>
              <a:rPr lang="nl-NL" dirty="0" smtClean="0"/>
              <a:t>Omgevingsvergunning voor bouwen</a:t>
            </a:r>
          </a:p>
          <a:p>
            <a:pPr lvl="1"/>
            <a:r>
              <a:rPr lang="nl-NL" dirty="0" smtClean="0"/>
              <a:t>Aannemer vraagt deze vergunning aan o.b.v. een verder uitgewerkt ontwerp</a:t>
            </a:r>
          </a:p>
          <a:p>
            <a:pPr lvl="1"/>
            <a:r>
              <a:rPr lang="nl-NL" dirty="0" smtClean="0"/>
              <a:t>Vergunning wordt ter visie gelegd</a:t>
            </a:r>
          </a:p>
          <a:p>
            <a:pPr lvl="1"/>
            <a:r>
              <a:rPr lang="nl-NL" dirty="0" smtClean="0"/>
              <a:t>Mogelijkheid tot indienen bezwaren bij de gemeente (bevoegd gezag)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1722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e-model">
  <a:themeElements>
    <a:clrScheme name="Huisstijl">
      <a:dk1>
        <a:sysClr val="windowText" lastClr="000000"/>
      </a:dk1>
      <a:lt1>
        <a:srgbClr val="FFFFFF"/>
      </a:lt1>
      <a:dk2>
        <a:srgbClr val="C76667"/>
      </a:dk2>
      <a:lt2>
        <a:srgbClr val="A90A2E"/>
      </a:lt2>
      <a:accent1>
        <a:srgbClr val="DCA09B"/>
      </a:accent1>
      <a:accent2>
        <a:srgbClr val="03A9F4"/>
      </a:accent2>
      <a:accent3>
        <a:srgbClr val="B0D0EF"/>
      </a:accent3>
      <a:accent4>
        <a:srgbClr val="F57C00"/>
      </a:accent4>
      <a:accent5>
        <a:srgbClr val="F8B472"/>
      </a:accent5>
      <a:accent6>
        <a:srgbClr val="9E9D24"/>
      </a:accent6>
      <a:hlink>
        <a:srgbClr val="61B5A5"/>
      </a:hlink>
      <a:folHlink>
        <a:srgbClr val="B8DAD4"/>
      </a:folHlink>
    </a:clrScheme>
    <a:fontScheme name="Huisstijl Nijmegen">
      <a:majorFont>
        <a:latin typeface="Oranda BT"/>
        <a:ea typeface=""/>
        <a:cs typeface=""/>
      </a:majorFont>
      <a:minorFont>
        <a:latin typeface="Source Sans Pro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eedbeeld" id="{08D1E6DE-AB05-4B2F-A9A2-05764A4440BA}" vid="{C74ACEDA-E9E9-471B-BDCA-34499E96AF9B}"/>
    </a:ext>
  </a:extLst>
</a:theme>
</file>

<file path=ppt/theme/theme2.xml><?xml version="1.0" encoding="utf-8"?>
<a:theme xmlns:a="http://schemas.openxmlformats.org/drawingml/2006/main" name="Welkom-model">
  <a:themeElements>
    <a:clrScheme name="Huisstijl">
      <a:dk1>
        <a:sysClr val="windowText" lastClr="000000"/>
      </a:dk1>
      <a:lt1>
        <a:srgbClr val="FFFFFF"/>
      </a:lt1>
      <a:dk2>
        <a:srgbClr val="A90A2E"/>
      </a:dk2>
      <a:lt2>
        <a:srgbClr val="C76667"/>
      </a:lt2>
      <a:accent1>
        <a:srgbClr val="DCA09B"/>
      </a:accent1>
      <a:accent2>
        <a:srgbClr val="03A9F4"/>
      </a:accent2>
      <a:accent3>
        <a:srgbClr val="B0D0EF"/>
      </a:accent3>
      <a:accent4>
        <a:srgbClr val="F57C00"/>
      </a:accent4>
      <a:accent5>
        <a:srgbClr val="F8B472"/>
      </a:accent5>
      <a:accent6>
        <a:srgbClr val="9E9D24"/>
      </a:accent6>
      <a:hlink>
        <a:srgbClr val="61B5A5"/>
      </a:hlink>
      <a:folHlink>
        <a:srgbClr val="B8DAD4"/>
      </a:folHlink>
    </a:clrScheme>
    <a:fontScheme name="Huisstijl Nijmegen">
      <a:majorFont>
        <a:latin typeface="Oranda BT"/>
        <a:ea typeface=""/>
        <a:cs typeface=""/>
      </a:majorFont>
      <a:minorFont>
        <a:latin typeface="Source Sans Pro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eedbeeld" id="{08D1E6DE-AB05-4B2F-A9A2-05764A4440BA}" vid="{800A4E6B-25A9-4232-92C1-FE9766CD4578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GN Powerpoint Breedbeeld</Template>
  <TotalTime>233</TotalTime>
  <Words>192</Words>
  <Application>Microsoft Office PowerPoint</Application>
  <PresentationFormat>Breedbeeld</PresentationFormat>
  <Paragraphs>39</Paragraphs>
  <Slides>11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11</vt:i4>
      </vt:variant>
    </vt:vector>
  </HeadingPairs>
  <TitlesOfParts>
    <vt:vector size="18" baseType="lpstr">
      <vt:lpstr>Arial</vt:lpstr>
      <vt:lpstr>Calibri</vt:lpstr>
      <vt:lpstr>Oranda BT</vt:lpstr>
      <vt:lpstr>Source Sans Pro</vt:lpstr>
      <vt:lpstr>Wingdings</vt:lpstr>
      <vt:lpstr>Presentatie-model</vt:lpstr>
      <vt:lpstr>Welkom-model</vt:lpstr>
      <vt:lpstr>PowerPoint-presentatie</vt:lpstr>
      <vt:lpstr>Waalfront </vt:lpstr>
      <vt:lpstr>PowerPoint-presentatie</vt:lpstr>
      <vt:lpstr>PowerPoint-presentatie</vt:lpstr>
      <vt:lpstr>-  Verbinding Nijmegen omarmt de Waal  -  Waalkade/binnenstad en Waalfront/Nyma -  Looproutes langs de Waal </vt:lpstr>
      <vt:lpstr>PowerPoint-presentatie</vt:lpstr>
      <vt:lpstr>PowerPoint-presentatie</vt:lpstr>
      <vt:lpstr>Vervolg proces</vt:lpstr>
      <vt:lpstr>Procedures vergunningen</vt:lpstr>
      <vt:lpstr>Planning op hoofdlijnen</vt:lpstr>
      <vt:lpstr>Informatie en contact </vt:lpstr>
    </vt:vector>
  </TitlesOfParts>
  <Company>Ict Rijk van Nijmegen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Fleur Oppelaar</dc:creator>
  <cp:lastModifiedBy>Andrea Maassen</cp:lastModifiedBy>
  <cp:revision>15</cp:revision>
  <dcterms:created xsi:type="dcterms:W3CDTF">2021-05-27T08:49:25Z</dcterms:created>
  <dcterms:modified xsi:type="dcterms:W3CDTF">2021-06-10T19:27:00Z</dcterms:modified>
</cp:coreProperties>
</file>